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78" r:id="rId6"/>
    <p:sldId id="277" r:id="rId7"/>
    <p:sldId id="267" r:id="rId8"/>
    <p:sldId id="268" r:id="rId9"/>
    <p:sldId id="275" r:id="rId10"/>
    <p:sldId id="276" r:id="rId11"/>
    <p:sldId id="272" r:id="rId12"/>
    <p:sldId id="27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10.jpe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10/2/21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10/2/21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281255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7869" y="4223030"/>
            <a:ext cx="5268177" cy="1179632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HealthCare 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7868" y="5402662"/>
            <a:ext cx="5268177" cy="669038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Bang Gong, </a:t>
            </a:r>
            <a:r>
              <a:rPr lang="en-US" sz="1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Hanzhe</a:t>
            </a:r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Guo, and </a:t>
            </a:r>
            <a:r>
              <a:rPr lang="en-US" sz="1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Zhijie</a:t>
            </a:r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Duan</a:t>
            </a:r>
          </a:p>
          <a:p>
            <a:pPr algn="l"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North Carolina at Chapel Hill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9812A9A0-893E-4349-AE48-9BADAF81B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988" y="159032"/>
            <a:ext cx="9491980" cy="653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9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Chart, treemap chart&#10;&#10;Description automatically generated">
            <a:extLst>
              <a:ext uri="{FF2B5EF4-FFF2-40B4-BE49-F238E27FC236}">
                <a16:creationId xmlns:a16="http://schemas.microsoft.com/office/drawing/2014/main" id="{7371D864-153C-7D49-A146-4F5A9B8CB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6196" y="162687"/>
            <a:ext cx="9819608" cy="653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156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559FB-5178-9140-AA88-58E9F435C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543" y="529408"/>
            <a:ext cx="3817257" cy="1485900"/>
          </a:xfrm>
        </p:spPr>
        <p:txBody>
          <a:bodyPr>
            <a:normAutofit fontScale="90000"/>
          </a:bodyPr>
          <a:lstStyle/>
          <a:p>
            <a:r>
              <a:rPr lang="en-CN" sz="2800" dirty="0"/>
              <a:t>Correlation between college grad percentage and uninsured percentage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6EF8724-DCD4-405F-A7C2-B8FB5BADB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9543" y="1752600"/>
            <a:ext cx="3817257" cy="4978400"/>
          </a:xfrm>
        </p:spPr>
        <p:txBody>
          <a:bodyPr>
            <a:normAutofit/>
          </a:bodyPr>
          <a:lstStyle/>
          <a:p>
            <a:r>
              <a:rPr lang="en-US" sz="1600" dirty="0"/>
              <a:t>Our hypothesis is that a state with a higher percentage of college grad will have a lower percentage of uninsured population.</a:t>
            </a:r>
          </a:p>
          <a:p>
            <a:r>
              <a:rPr lang="en-US" sz="1600" dirty="0"/>
              <a:t>We build a linear regression model to test the correlation. </a:t>
            </a:r>
          </a:p>
          <a:p>
            <a:r>
              <a:rPr lang="en-US" sz="1600" dirty="0"/>
              <a:t>The multiple R-squared is about 0.36, which means about 36% of the variation in the uninsured percentage can be explained by the change in the college grad percentage.</a:t>
            </a:r>
          </a:p>
          <a:p>
            <a:r>
              <a:rPr lang="en-US" sz="1600" dirty="0"/>
              <a:t>The slope is -0.491, which means there is a negative correlation. P-value for the slope is 2.53e-06 (less than 0.05), which means the slope is significant and not due to chance. 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8781258-5322-1944-B547-452A7DE7F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219" y="529408"/>
            <a:ext cx="5732238" cy="2751474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BBDDC066-A185-1041-8B75-DC194F806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8755" y="3695700"/>
            <a:ext cx="5732238" cy="284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200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DA10C7F9-AFF7-514B-8947-52E82E649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25" y="126505"/>
            <a:ext cx="6437812" cy="61932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155C74-9870-C940-A38B-1387FFD5CEDF}"/>
              </a:ext>
            </a:extLst>
          </p:cNvPr>
          <p:cNvSpPr txBox="1"/>
          <p:nvPr/>
        </p:nvSpPr>
        <p:spPr>
          <a:xfrm>
            <a:off x="8343334" y="126506"/>
            <a:ext cx="32750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There is a negative correlation between college grad percentage and uninsured percentage. </a:t>
            </a:r>
          </a:p>
          <a:p>
            <a:endParaRPr lang="en-CN" dirty="0"/>
          </a:p>
          <a:p>
            <a:r>
              <a:rPr lang="en-CN" dirty="0"/>
              <a:t>Possible Explanation:</a:t>
            </a:r>
          </a:p>
          <a:p>
            <a:r>
              <a:rPr lang="en-CN" dirty="0"/>
              <a:t>People with higher education level tend to have a better understanding of the necessity of health insurance. 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1975F26-6153-2844-973A-B93726011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3334" y="4441494"/>
            <a:ext cx="3275014" cy="198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0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8C110B4-D26A-44C6-8576-236CA24E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8559FB-5178-9140-AA88-58E9F435C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391" y="4291913"/>
            <a:ext cx="4284134" cy="1762969"/>
          </a:xfrm>
        </p:spPr>
        <p:txBody>
          <a:bodyPr>
            <a:normAutofit/>
          </a:bodyPr>
          <a:lstStyle/>
          <a:p>
            <a:r>
              <a:rPr lang="en-CN" sz="2400" dirty="0"/>
              <a:t>Correlation between Health Insurance Unit(HIU) 400% FPL income percentage and uninsured percentage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CCE1F6A5-C204-134A-901C-CAD07CF7B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65" y="722116"/>
            <a:ext cx="5466267" cy="2766680"/>
          </a:xfrm>
          <a:prstGeom prst="rect">
            <a:avLst/>
          </a:prstGeo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233D4EAD-32B0-1542-8FB3-4A3606BC9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722116"/>
            <a:ext cx="5291667" cy="276668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BFD4DBB-3229-4DF6-A68A-CD91F8325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3856976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6EF8724-DCD4-405F-A7C2-B8FB5BADB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864" y="3752251"/>
            <a:ext cx="5291667" cy="2416824"/>
          </a:xfrm>
        </p:spPr>
        <p:txBody>
          <a:bodyPr>
            <a:normAutofit fontScale="85000" lnSpcReduction="10000"/>
          </a:bodyPr>
          <a:lstStyle/>
          <a:p>
            <a:r>
              <a:rPr lang="en-US" sz="1600" dirty="0"/>
              <a:t>Our hypothesis is that a state with a higher percentage of HIU 400% FPL income will have a lower percentage of uninsured population.</a:t>
            </a:r>
          </a:p>
          <a:p>
            <a:r>
              <a:rPr lang="en-US" sz="1600" dirty="0"/>
              <a:t>We build a linear regression model to test the correlation. </a:t>
            </a:r>
          </a:p>
          <a:p>
            <a:r>
              <a:rPr lang="en-US" sz="1600" dirty="0"/>
              <a:t>The multiple R-squared is about 0.401, which means about 40.1% of the variation in the uninsured percentage can be explained by the change in the percentage of HIU 400% FPL.</a:t>
            </a:r>
          </a:p>
          <a:p>
            <a:r>
              <a:rPr lang="en-US" sz="1600" dirty="0"/>
              <a:t>The slope is about -0.48, which means there is a negative correlation. P-value for the slope is 4.66e-07 (less than 0.05), which means the slope is significant and not due to chance.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92979E5-1F93-4CE3-975E-3CAEC618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851939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42AFA26-C224-C540-A7A4-12DAF2816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1642" y="4356100"/>
            <a:ext cx="2981475" cy="20690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71F044-3D76-E843-B098-27F7FE30B176}"/>
              </a:ext>
            </a:extLst>
          </p:cNvPr>
          <p:cNvSpPr txBox="1"/>
          <p:nvPr/>
        </p:nvSpPr>
        <p:spPr>
          <a:xfrm>
            <a:off x="8298730" y="170788"/>
            <a:ext cx="29814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a negative c</a:t>
            </a:r>
            <a:r>
              <a:rPr lang="en-CN" dirty="0"/>
              <a:t>orrelation between Health Insurance Unit(HIU) 400% FPL income percentage and uninsured percentage. </a:t>
            </a:r>
          </a:p>
          <a:p>
            <a:endParaRPr lang="en-CN" dirty="0"/>
          </a:p>
          <a:p>
            <a:r>
              <a:rPr lang="en-CN" dirty="0"/>
              <a:t>Possible Explanation:</a:t>
            </a:r>
          </a:p>
          <a:p>
            <a:r>
              <a:rPr lang="en-CN" dirty="0"/>
              <a:t>People with higher family incomes tend to afford health insurance better.</a:t>
            </a:r>
          </a:p>
          <a:p>
            <a:endParaRPr lang="en-CN" dirty="0"/>
          </a:p>
          <a:p>
            <a:endParaRPr lang="en-CN" dirty="0"/>
          </a:p>
        </p:txBody>
      </p:sp>
      <p:pic>
        <p:nvPicPr>
          <p:cNvPr id="17" name="Content Placeholder 16" descr="Chart, scatter chart&#10;&#10;Description automatically generated">
            <a:extLst>
              <a:ext uri="{FF2B5EF4-FFF2-40B4-BE49-F238E27FC236}">
                <a16:creationId xmlns:a16="http://schemas.microsoft.com/office/drawing/2014/main" id="{ADC3831A-D12D-194C-8444-864051074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52472" y="138313"/>
            <a:ext cx="6328054" cy="6204613"/>
          </a:xfrm>
        </p:spPr>
      </p:pic>
    </p:spTree>
    <p:extLst>
      <p:ext uri="{BB962C8B-B14F-4D97-AF65-F5344CB8AC3E}">
        <p14:creationId xmlns:p14="http://schemas.microsoft.com/office/powerpoint/2010/main" val="195207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D9F695A2-D2F6-6643-B9F9-F857B2A151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193" y="158782"/>
            <a:ext cx="9743612" cy="653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933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CC30DECA-E52C-4D56-96B9-718590A2E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A046A95-1E4D-4EAE-9146-822CF94F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E94C9933-93E1-43FF-8BC2-8F0B7794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B3AA8CBD-7A2E-4084-A09F-484D16658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12DA50-5085-AB4B-85A0-EB130E059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669" y="1480930"/>
            <a:ext cx="8447964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cap="all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3524636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453</TotalTime>
  <Words>325</Words>
  <Application>Microsoft Macintosh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Franklin Gothic Book</vt:lpstr>
      <vt:lpstr>Times New Roman</vt:lpstr>
      <vt:lpstr>Crop</vt:lpstr>
      <vt:lpstr>HealthCare  Data Analysis</vt:lpstr>
      <vt:lpstr>PowerPoint Presentation</vt:lpstr>
      <vt:lpstr>PowerPoint Presentation</vt:lpstr>
      <vt:lpstr>Correlation between college grad percentage and uninsured percentage</vt:lpstr>
      <vt:lpstr>PowerPoint Presentation</vt:lpstr>
      <vt:lpstr>Correlation between Health Insurance Unit(HIU) 400% FPL income percentage and uninsured percentage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Duan, Zhijie</dc:creator>
  <cp:lastModifiedBy>Duan, Zhijie</cp:lastModifiedBy>
  <cp:revision>6</cp:revision>
  <dcterms:created xsi:type="dcterms:W3CDTF">2021-10-02T01:28:48Z</dcterms:created>
  <dcterms:modified xsi:type="dcterms:W3CDTF">2021-10-02T20:21:16Z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